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68" r:id="rId6"/>
    <p:sldId id="259" r:id="rId7"/>
    <p:sldId id="269" r:id="rId8"/>
    <p:sldId id="262" r:id="rId9"/>
    <p:sldId id="270" r:id="rId10"/>
    <p:sldId id="271" r:id="rId11"/>
    <p:sldId id="264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EAB200"/>
    <a:srgbClr val="B48F12"/>
    <a:srgbClr val="954F72"/>
    <a:srgbClr val="00194C"/>
    <a:srgbClr val="3F3F3F"/>
    <a:srgbClr val="ABABAB"/>
    <a:srgbClr val="014067"/>
    <a:srgbClr val="014E7D"/>
    <a:srgbClr val="0136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74" autoAdjust="0"/>
  </p:normalViewPr>
  <p:slideViewPr>
    <p:cSldViewPr snapToGrid="0" showGuides="1">
      <p:cViewPr varScale="1">
        <p:scale>
          <a:sx n="80" d="100"/>
          <a:sy n="80" d="100"/>
        </p:scale>
        <p:origin x="58" y="144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1"/>
                </a:solidFill>
              </a:rPr>
              <a:t>Tourism</a:t>
            </a:r>
            <a:r>
              <a:rPr lang="en-US" baseline="0" dirty="0">
                <a:solidFill>
                  <a:schemeClr val="bg1"/>
                </a:solidFill>
              </a:rPr>
              <a:t> In India</a:t>
            </a:r>
            <a:endParaRPr lang="en-IN" dirty="0">
              <a:solidFill>
                <a:schemeClr val="bg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75"/>
      <c:rotY val="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Discovered</c:v>
                </c:pt>
              </c:strCache>
            </c:strRef>
          </c:tx>
          <c:dPt>
            <c:idx val="0"/>
            <c:bubble3D val="0"/>
            <c:spPr>
              <a:solidFill>
                <a:srgbClr val="954F72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11ED-1049-82C3-207A44D401A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11ED-1049-82C3-207A44D401A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11ED-1049-82C3-207A44D401A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11ED-1049-82C3-207A44D401A5}"/>
              </c:ext>
            </c:extLst>
          </c:dPt>
          <c:dLbls>
            <c:dLbl>
              <c:idx val="0"/>
              <c:layout>
                <c:manualLayout>
                  <c:x val="-0.10828252759648875"/>
                  <c:y val="0.15922614765873111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197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DE5C2A19-2C36-4247-930A-1F4A7201D631}" type="PERCENTAGE">
                      <a:rPr lang="en-US" sz="2800" dirty="0">
                        <a:solidFill>
                          <a:schemeClr val="bg1"/>
                        </a:solidFill>
                      </a:rPr>
                      <a:pPr>
                        <a:defRPr/>
                      </a:pPr>
                      <a:t>[PERCENTAGE]</a:t>
                    </a:fld>
                    <a:endParaRPr lang="en-IN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97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486869726394064"/>
                      <c:h val="0.10256340332697027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1ED-1049-82C3-207A44D401A5}"/>
                </c:ext>
              </c:extLst>
            </c:dLbl>
            <c:dLbl>
              <c:idx val="1"/>
              <c:layout>
                <c:manualLayout>
                  <c:x val="9.3963632618275034E-2"/>
                  <c:y val="-0.20578343987339734"/>
                </c:manualLayout>
              </c:layout>
              <c:tx>
                <c:rich>
                  <a:bodyPr/>
                  <a:lstStyle/>
                  <a:p>
                    <a:fld id="{72B8E028-6119-4C89-9572-55FD05B95DD8}" type="PERCENTAGE">
                      <a:rPr lang="en-US" sz="280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IN"/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1ED-1049-82C3-207A44D401A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Undiscovered</c:v>
                </c:pt>
                <c:pt idx="1">
                  <c:v>Discovered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1ED-1049-82C3-207A44D401A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t"/>
      <c:legendEntry>
        <c:idx val="2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8/13/2020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8/13/2020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920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179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4596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7377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06950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06597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0840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A5C384-78D0-4088-9411-AB6790574770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A2D954-332B-47D0-BE9F-0F2BDE7795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6131" y="1979613"/>
            <a:ext cx="9139738" cy="2898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53408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B3FE-9015-40FD-A870-D81B5A86A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45720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24A5A7-66A2-7F43-9A7A-5E13F74F8C0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FB39FF5-7AF5-4963-9346-2640496A3302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9EF72CE-34D2-4581-98D2-89218BC1B4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AFD81C-E6E5-4292-828B-BD147E6DEA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0A6720D-B182-4290-BD91-1D1E4D93060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09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692" r:id="rId17"/>
    <p:sldLayoutId id="2147483697" r:id="rId18"/>
    <p:sldLayoutId id="2147483716" r:id="rId19"/>
    <p:sldLayoutId id="2147483674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Adalaj_Stepwell,_Ahmedabad,_Gujarat,_India.jp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Amarkantak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The_India_Gate,_New_Delhi_(5621259188).jpg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ipsavvy.com/varanasi-essential-travel-guide-1539710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avelandleisure.com/flight-deals/cheap-flights-mumba-virgin-atlantic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257F6BCE-75BB-4ECD-BEA5-21C36A9CC0E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1693580" y="787144"/>
            <a:ext cx="4428523" cy="5152635"/>
          </a:xfrm>
        </p:spPr>
      </p:pic>
      <p:sp>
        <p:nvSpPr>
          <p:cNvPr id="18" name="Hexagon 17">
            <a:extLst>
              <a:ext uri="{FF2B5EF4-FFF2-40B4-BE49-F238E27FC236}">
                <a16:creationId xmlns:a16="http://schemas.microsoft.com/office/drawing/2014/main" id="{0E6B042D-E9CB-40E0-AAE9-6AD11F53E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 descr="Company name and logo group of information&#10;">
            <a:extLst>
              <a:ext uri="{FF2B5EF4-FFF2-40B4-BE49-F238E27FC236}">
                <a16:creationId xmlns:a16="http://schemas.microsoft.com/office/drawing/2014/main" id="{5B07AEC6-55AE-4E18-BEEA-A226E87C7897}"/>
              </a:ext>
            </a:extLst>
          </p:cNvPr>
          <p:cNvGrpSpPr/>
          <p:nvPr/>
        </p:nvGrpSpPr>
        <p:grpSpPr>
          <a:xfrm>
            <a:off x="3238428" y="2855631"/>
            <a:ext cx="1509901" cy="1093144"/>
            <a:chOff x="3238428" y="2902286"/>
            <a:chExt cx="1509901" cy="109314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4DF2E04-7632-4FED-B0BF-8FB243D982A3}"/>
                </a:ext>
              </a:extLst>
            </p:cNvPr>
            <p:cNvSpPr txBox="1"/>
            <p:nvPr/>
          </p:nvSpPr>
          <p:spPr>
            <a:xfrm>
              <a:off x="3238428" y="2902286"/>
              <a:ext cx="133882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TD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9A1C71-347B-44A9-88B4-692D9731582D}"/>
                </a:ext>
              </a:extLst>
            </p:cNvPr>
            <p:cNvSpPr txBox="1"/>
            <p:nvPr/>
          </p:nvSpPr>
          <p:spPr>
            <a:xfrm>
              <a:off x="3238428" y="3687653"/>
              <a:ext cx="15099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Travel Destination 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/>
              <a:t>Travel Destination 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Mini Project Presentation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E917F-EC36-40C1-BA25-27219D0E8A6D}"/>
              </a:ext>
            </a:extLst>
          </p:cNvPr>
          <p:cNvSpPr txBox="1"/>
          <p:nvPr/>
        </p:nvSpPr>
        <p:spPr>
          <a:xfrm flipH="1">
            <a:off x="8850488" y="4898572"/>
            <a:ext cx="17723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194C"/>
                </a:solidFill>
              </a:rPr>
              <a:t>Alex Victor </a:t>
            </a:r>
          </a:p>
          <a:p>
            <a:r>
              <a:rPr lang="en-US" dirty="0">
                <a:solidFill>
                  <a:srgbClr val="00194C"/>
                </a:solidFill>
              </a:rPr>
              <a:t>Jaimin Solanki</a:t>
            </a:r>
          </a:p>
          <a:p>
            <a:r>
              <a:rPr lang="en-US" dirty="0">
                <a:solidFill>
                  <a:srgbClr val="00194C"/>
                </a:solidFill>
              </a:rPr>
              <a:t>Keegan Vaz</a:t>
            </a:r>
          </a:p>
          <a:p>
            <a:r>
              <a:rPr lang="en-US" dirty="0">
                <a:solidFill>
                  <a:srgbClr val="00194C"/>
                </a:solidFill>
              </a:rPr>
              <a:t>Rohan Tondlekar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BD7252-BCFE-4671-AAB3-D019BA18F556}"/>
              </a:ext>
            </a:extLst>
          </p:cNvPr>
          <p:cNvSpPr txBox="1"/>
          <p:nvPr/>
        </p:nvSpPr>
        <p:spPr>
          <a:xfrm>
            <a:off x="10905068" y="4917234"/>
            <a:ext cx="9369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194C"/>
                </a:solidFill>
              </a:rPr>
              <a:t>43</a:t>
            </a:r>
          </a:p>
          <a:p>
            <a:r>
              <a:rPr lang="en-US" dirty="0">
                <a:solidFill>
                  <a:srgbClr val="00194C"/>
                </a:solidFill>
              </a:rPr>
              <a:t>33</a:t>
            </a:r>
          </a:p>
          <a:p>
            <a:r>
              <a:rPr lang="en-US" dirty="0">
                <a:solidFill>
                  <a:srgbClr val="00194C"/>
                </a:solidFill>
              </a:rPr>
              <a:t>42</a:t>
            </a:r>
          </a:p>
          <a:p>
            <a:r>
              <a:rPr lang="en-US" dirty="0">
                <a:solidFill>
                  <a:srgbClr val="00194C"/>
                </a:solidFill>
              </a:rPr>
              <a:t>39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8EF574-88E0-4180-AA1B-C66D5CDF569B}"/>
              </a:ext>
            </a:extLst>
          </p:cNvPr>
          <p:cNvSpPr txBox="1"/>
          <p:nvPr/>
        </p:nvSpPr>
        <p:spPr>
          <a:xfrm flipH="1">
            <a:off x="8850488" y="6276622"/>
            <a:ext cx="2471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194C"/>
                </a:solidFill>
              </a:rPr>
              <a:t>Date: 13</a:t>
            </a:r>
            <a:r>
              <a:rPr lang="en-US" baseline="30000" dirty="0">
                <a:solidFill>
                  <a:srgbClr val="00194C"/>
                </a:solidFill>
              </a:rPr>
              <a:t>th</a:t>
            </a:r>
            <a:r>
              <a:rPr lang="en-US" dirty="0">
                <a:solidFill>
                  <a:srgbClr val="00194C"/>
                </a:solidFill>
              </a:rPr>
              <a:t> August 2020</a:t>
            </a:r>
            <a:endParaRPr lang="en-IN" dirty="0">
              <a:solidFill>
                <a:srgbClr val="00194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D599535-C841-457B-BE92-EECA801ED76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1667477" y="956567"/>
            <a:ext cx="4428523" cy="4944863"/>
          </a:xfrm>
        </p:spPr>
      </p:pic>
      <p:sp>
        <p:nvSpPr>
          <p:cNvPr id="10" name="Hexagon 9">
            <a:extLst>
              <a:ext uri="{FF2B5EF4-FFF2-40B4-BE49-F238E27FC236}">
                <a16:creationId xmlns:a16="http://schemas.microsoft.com/office/drawing/2014/main" id="{84367257-921F-4C31-9DD7-8B061624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 descr="Company initials and name grouped block">
            <a:extLst>
              <a:ext uri="{FF2B5EF4-FFF2-40B4-BE49-F238E27FC236}">
                <a16:creationId xmlns:a16="http://schemas.microsoft.com/office/drawing/2014/main" id="{91C1EA1C-1F3E-4109-905A-96F1DC0515BC}"/>
              </a:ext>
            </a:extLst>
          </p:cNvPr>
          <p:cNvGrpSpPr/>
          <p:nvPr/>
        </p:nvGrpSpPr>
        <p:grpSpPr>
          <a:xfrm>
            <a:off x="3238428" y="2855631"/>
            <a:ext cx="1469826" cy="1090303"/>
            <a:chOff x="3238428" y="2902286"/>
            <a:chExt cx="1469826" cy="109030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35BE9C-E4C1-41B7-ACD8-7ABEC8DF5F24}"/>
                </a:ext>
              </a:extLst>
            </p:cNvPr>
            <p:cNvSpPr txBox="1"/>
            <p:nvPr/>
          </p:nvSpPr>
          <p:spPr>
            <a:xfrm>
              <a:off x="3238428" y="2902286"/>
              <a:ext cx="133882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>
                  <a:latin typeface="Arial Black" panose="020B0A04020102020204" pitchFamily="34" charset="0"/>
                </a:rPr>
                <a:t>TD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4052DBB-CC72-4F59-92CE-00AB25EFF3F6}"/>
                </a:ext>
              </a:extLst>
            </p:cNvPr>
            <p:cNvSpPr txBox="1"/>
            <p:nvPr/>
          </p:nvSpPr>
          <p:spPr>
            <a:xfrm>
              <a:off x="3238428" y="3684812"/>
              <a:ext cx="1469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Travel Destination</a:t>
              </a:r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291CA16A-993E-43BA-BDDC-9E427CF9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63A021-7C19-4C85-B48B-EFEA732C19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Travel Destination Website?</a:t>
            </a:r>
          </a:p>
        </p:txBody>
      </p:sp>
    </p:spTree>
    <p:extLst>
      <p:ext uri="{BB962C8B-B14F-4D97-AF65-F5344CB8AC3E}">
        <p14:creationId xmlns:p14="http://schemas.microsoft.com/office/powerpoint/2010/main" val="4292661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819" y="2748259"/>
            <a:ext cx="4942829" cy="2958275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US" dirty="0"/>
              <a:t>Why not find out Indian Culture than going someplace else.</a:t>
            </a:r>
          </a:p>
          <a:p>
            <a:pPr lvl="0"/>
            <a:r>
              <a:rPr lang="en-US" dirty="0"/>
              <a:t>The website will be an ordered collection which would be a guide for travel enthusiast and tourists.</a:t>
            </a:r>
          </a:p>
          <a:p>
            <a:pPr lvl="0"/>
            <a:r>
              <a:rPr lang="en-US" dirty="0"/>
              <a:t>It would be a booster for each state tourism as tourists.</a:t>
            </a:r>
          </a:p>
          <a:p>
            <a:pPr lvl="0"/>
            <a:r>
              <a:rPr lang="en-US" dirty="0">
                <a:solidFill>
                  <a:srgbClr val="3F3F3F"/>
                </a:solidFill>
                <a:effectLst/>
                <a:ea typeface="Times New Roman" panose="02020603050405020304" pitchFamily="18" charset="0"/>
              </a:rPr>
              <a:t>State Tourism Department could use this information to promote tourism in their respective state.</a:t>
            </a:r>
            <a:endParaRPr lang="en-US" sz="3300" dirty="0">
              <a:solidFill>
                <a:srgbClr val="3F3F3F"/>
              </a:solidFill>
            </a:endParaRP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4060501" y="1447359"/>
            <a:ext cx="8131499" cy="5410641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10C925-EAF6-4CD8-BCEA-763B702CFB6C}"/>
              </a:ext>
            </a:extLst>
          </p:cNvPr>
          <p:cNvSpPr txBox="1"/>
          <p:nvPr/>
        </p:nvSpPr>
        <p:spPr>
          <a:xfrm>
            <a:off x="349819" y="1978818"/>
            <a:ext cx="43689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194C"/>
                </a:solidFill>
                <a:latin typeface="+mj-lt"/>
              </a:rPr>
              <a:t>Our </a:t>
            </a:r>
            <a:r>
              <a:rPr lang="en-US" sz="4400" dirty="0">
                <a:solidFill>
                  <a:srgbClr val="00194C"/>
                </a:solidFill>
                <a:latin typeface="+mj-lt"/>
              </a:rPr>
              <a:t>Main Motive</a:t>
            </a:r>
            <a:endParaRPr lang="en-IN" dirty="0">
              <a:solidFill>
                <a:srgbClr val="00194C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</a:t>
            </a:r>
            <a:r>
              <a:rPr lang="en-US" b="0" dirty="0"/>
              <a:t>Promise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FE11F38-F66B-4F95-8224-6CCA69D576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4E18385-8BEA-4522-ABAA-5AB38F0D4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Travel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We want to make sure that unvisited and unheard travel destinations gain the limelight.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This will give our country a boost in the economy.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It will increase tourism in our country.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0A3223-3DA3-4CF2-82B6-1447667547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Awareness Creation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C955AFB3-173C-4848-B3E9-1375591B297E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Our website would create an awareness of our country’s rich cultural heritage and monuments. 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Discovering our country’s natural beauty. 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Getting to know about the history of our countries not only by learning from our textbooks but visiting there. 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29A9BA0-30B6-424D-AB7E-9E8D48409CE8}"/>
              </a:ext>
            </a:extLst>
          </p:cNvPr>
          <p:cNvSpPr/>
          <p:nvPr/>
        </p:nvSpPr>
        <p:spPr>
          <a:xfrm>
            <a:off x="10905067" y="101600"/>
            <a:ext cx="1286933" cy="638175"/>
          </a:xfrm>
          <a:prstGeom prst="rect">
            <a:avLst/>
          </a:prstGeom>
          <a:ln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 </a:t>
            </a:r>
            <a:endParaRPr lang="en-US" b="0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D7CE36F2-C321-46C5-AFD9-00917224D3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Percentage of undiscovered places in India.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Tourism industry after this pandemic is on the verge to get revolutionized and this would be the best opportunity to promote tourism in India.</a:t>
            </a:r>
          </a:p>
          <a:p>
            <a:pPr>
              <a:buClr>
                <a:schemeClr val="accent2"/>
              </a:buClr>
            </a:pPr>
            <a:r>
              <a:rPr lang="en-US" dirty="0"/>
              <a:t>We could approach many tourism organizations to create good packages for these places.</a:t>
            </a:r>
          </a:p>
          <a:p>
            <a:pPr>
              <a:buClr>
                <a:schemeClr val="accent2"/>
              </a:buClr>
            </a:pPr>
            <a:r>
              <a:rPr lang="en-US" dirty="0"/>
              <a:t>Provide detailed information of each state and specialization of that state. </a:t>
            </a:r>
          </a:p>
          <a:p>
            <a:pPr>
              <a:buClr>
                <a:schemeClr val="accent2"/>
              </a:buClr>
            </a:pPr>
            <a:r>
              <a:rPr lang="en-US" dirty="0"/>
              <a:t>Growth of economy with the help of tourism.</a:t>
            </a:r>
          </a:p>
        </p:txBody>
      </p:sp>
      <p:graphicFrame>
        <p:nvGraphicFramePr>
          <p:cNvPr id="34" name="Chart Placeholder 24" descr="Cylindrical chart">
            <a:extLst>
              <a:ext uri="{FF2B5EF4-FFF2-40B4-BE49-F238E27FC236}">
                <a16:creationId xmlns:a16="http://schemas.microsoft.com/office/drawing/2014/main" id="{71FC94C7-3179-A442-AB05-74D7AFF60709}"/>
              </a:ext>
            </a:extLst>
          </p:cNvPr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3485231843"/>
              </p:ext>
            </p:extLst>
          </p:nvPr>
        </p:nvGraphicFramePr>
        <p:xfrm>
          <a:off x="5085027" y="1356997"/>
          <a:ext cx="7106973" cy="46570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A389A7-D205-46AA-8DEB-88266FEA02B6}"/>
              </a:ext>
            </a:extLst>
          </p:cNvPr>
          <p:cNvSpPr/>
          <p:nvPr/>
        </p:nvSpPr>
        <p:spPr>
          <a:xfrm>
            <a:off x="10905067" y="101600"/>
            <a:ext cx="1286933" cy="638175"/>
          </a:xfrm>
          <a:prstGeom prst="rect">
            <a:avLst/>
          </a:prstGeom>
          <a:ln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042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  <a:r>
              <a:rPr lang="en-US" b="0" dirty="0"/>
              <a:t> Used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FE11F38-F66B-4F95-8224-6CCA69D576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For Creating The Website.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4E18385-8BEA-4522-ABAA-5AB38F0D4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5798" y="3350940"/>
            <a:ext cx="5475290" cy="781188"/>
          </a:xfrm>
        </p:spPr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40A3223-3DA3-4CF2-82B6-1447667547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85652" y="2569752"/>
            <a:ext cx="5475600" cy="781188"/>
          </a:xfrm>
        </p:spPr>
        <p:txBody>
          <a:bodyPr/>
          <a:lstStyle/>
          <a:p>
            <a:r>
              <a:rPr lang="en-US" dirty="0"/>
              <a:t>JAVASCRIPT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178419" y="6391275"/>
            <a:ext cx="740227" cy="365125"/>
          </a:xfrm>
        </p:spPr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29A9BA0-30B6-424D-AB7E-9E8D48409CE8}"/>
              </a:ext>
            </a:extLst>
          </p:cNvPr>
          <p:cNvSpPr/>
          <p:nvPr/>
        </p:nvSpPr>
        <p:spPr>
          <a:xfrm>
            <a:off x="10905067" y="101600"/>
            <a:ext cx="1286933" cy="638175"/>
          </a:xfrm>
          <a:prstGeom prst="rect">
            <a:avLst/>
          </a:prstGeom>
          <a:ln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60B3CEB9-0F30-400D-A4EF-5B02F224C748}"/>
              </a:ext>
            </a:extLst>
          </p:cNvPr>
          <p:cNvSpPr txBox="1">
            <a:spLocks/>
          </p:cNvSpPr>
          <p:nvPr/>
        </p:nvSpPr>
        <p:spPr>
          <a:xfrm>
            <a:off x="7085652" y="3970925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8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IN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</a:t>
            </a:r>
            <a:r>
              <a:rPr lang="en-IN" dirty="0"/>
              <a:t>HP</a:t>
            </a:r>
          </a:p>
        </p:txBody>
      </p:sp>
      <p:sp>
        <p:nvSpPr>
          <p:cNvPr id="9" name="Text Placeholder 16">
            <a:extLst>
              <a:ext uri="{FF2B5EF4-FFF2-40B4-BE49-F238E27FC236}">
                <a16:creationId xmlns:a16="http://schemas.microsoft.com/office/drawing/2014/main" id="{2BFD630B-5C3A-4A45-A199-A755A469367E}"/>
              </a:ext>
            </a:extLst>
          </p:cNvPr>
          <p:cNvSpPr txBox="1">
            <a:spLocks/>
          </p:cNvSpPr>
          <p:nvPr/>
        </p:nvSpPr>
        <p:spPr>
          <a:xfrm>
            <a:off x="3225798" y="4790323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8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IN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CSS</a:t>
            </a:r>
            <a:endParaRPr lang="en-IN" dirty="0"/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54667999-F932-49C3-A1ED-7B0ED93A84A5}"/>
              </a:ext>
            </a:extLst>
          </p:cNvPr>
          <p:cNvSpPr txBox="1">
            <a:spLocks/>
          </p:cNvSpPr>
          <p:nvPr/>
        </p:nvSpPr>
        <p:spPr>
          <a:xfrm>
            <a:off x="7085652" y="5380696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800" b="1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IN"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87EB8C9-609D-42A3-94F3-D30C6E09F87B}"/>
              </a:ext>
            </a:extLst>
          </p:cNvPr>
          <p:cNvSpPr/>
          <p:nvPr/>
        </p:nvSpPr>
        <p:spPr>
          <a:xfrm>
            <a:off x="3355759" y="3728621"/>
            <a:ext cx="45719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C27F5B5-F351-49DB-B518-AAF2E3257A5F}"/>
              </a:ext>
            </a:extLst>
          </p:cNvPr>
          <p:cNvSpPr/>
          <p:nvPr/>
        </p:nvSpPr>
        <p:spPr>
          <a:xfrm>
            <a:off x="2796833" y="3728621"/>
            <a:ext cx="428965" cy="335947"/>
          </a:xfrm>
          <a:prstGeom prst="rightArrow">
            <a:avLst/>
          </a:prstGeom>
          <a:solidFill>
            <a:srgbClr val="EAB2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533C3F4-01E1-46AD-BDFB-5C5D9677C2B3}"/>
              </a:ext>
            </a:extLst>
          </p:cNvPr>
          <p:cNvSpPr/>
          <p:nvPr/>
        </p:nvSpPr>
        <p:spPr>
          <a:xfrm>
            <a:off x="6656687" y="2961715"/>
            <a:ext cx="428965" cy="335947"/>
          </a:xfrm>
          <a:prstGeom prst="rightArrow">
            <a:avLst/>
          </a:prstGeom>
          <a:solidFill>
            <a:srgbClr val="EAB2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6AA45FC4-86B8-41A2-ABB1-5D6C456135CB}"/>
              </a:ext>
            </a:extLst>
          </p:cNvPr>
          <p:cNvSpPr/>
          <p:nvPr/>
        </p:nvSpPr>
        <p:spPr>
          <a:xfrm>
            <a:off x="2796832" y="5168767"/>
            <a:ext cx="428965" cy="335947"/>
          </a:xfrm>
          <a:prstGeom prst="rightArrow">
            <a:avLst/>
          </a:prstGeom>
          <a:solidFill>
            <a:srgbClr val="EAB2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93941CBE-6F70-42FF-BD68-C428AD69E7E8}"/>
              </a:ext>
            </a:extLst>
          </p:cNvPr>
          <p:cNvSpPr/>
          <p:nvPr/>
        </p:nvSpPr>
        <p:spPr>
          <a:xfrm>
            <a:off x="6656687" y="4360114"/>
            <a:ext cx="428965" cy="335947"/>
          </a:xfrm>
          <a:prstGeom prst="rightArrow">
            <a:avLst/>
          </a:prstGeom>
          <a:solidFill>
            <a:srgbClr val="EAB2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154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</a:t>
            </a:r>
            <a:r>
              <a:rPr lang="en-US" b="0" dirty="0"/>
              <a:t> Impact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FE11F38-F66B-4F95-8224-6CCA69D576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Creating New Opportunities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29A9BA0-30B6-424D-AB7E-9E8D48409CE8}"/>
              </a:ext>
            </a:extLst>
          </p:cNvPr>
          <p:cNvSpPr/>
          <p:nvPr/>
        </p:nvSpPr>
        <p:spPr>
          <a:xfrm>
            <a:off x="10905067" y="101600"/>
            <a:ext cx="1286933" cy="638175"/>
          </a:xfrm>
          <a:prstGeom prst="rect">
            <a:avLst/>
          </a:prstGeom>
          <a:ln>
            <a:solidFill>
              <a:srgbClr val="00194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4A6172-71F1-4BCE-A620-448E162BFD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784413"/>
            <a:ext cx="9617601" cy="3861785"/>
          </a:xfrm>
        </p:spPr>
        <p:txBody>
          <a:bodyPr>
            <a:normAutofit lnSpcReduction="10000"/>
          </a:bodyPr>
          <a:lstStyle/>
          <a:p>
            <a:pPr marL="457200" indent="-457200">
              <a:buClr>
                <a:srgbClr val="EAB200"/>
              </a:buClr>
              <a:buFont typeface="Arial" panose="020B0604020202020204" pitchFamily="34" charset="0"/>
              <a:buChar char="•"/>
            </a:pPr>
            <a:r>
              <a:rPr lang="en-US" dirty="0"/>
              <a:t>Our website would make people aware about the places in India which they would include in their bucket list.</a:t>
            </a:r>
          </a:p>
          <a:p>
            <a:pPr marL="457200" indent="-457200">
              <a:buClr>
                <a:srgbClr val="EAB200"/>
              </a:buClr>
              <a:buFont typeface="Arial" panose="020B0604020202020204" pitchFamily="34" charset="0"/>
              <a:buChar char="•"/>
            </a:pPr>
            <a:r>
              <a:rPr lang="en-IN" dirty="0"/>
              <a:t>After getting to know the rich culture and heritage for our country a sense of pride would get inculcated among the citizens.</a:t>
            </a:r>
          </a:p>
          <a:p>
            <a:pPr marL="457200" indent="-457200">
              <a:buClr>
                <a:srgbClr val="EAB200"/>
              </a:buClr>
              <a:buFont typeface="Arial" panose="020B0604020202020204" pitchFamily="34" charset="0"/>
              <a:buChar char="•"/>
            </a:pPr>
            <a:r>
              <a:rPr lang="en-IN" dirty="0"/>
              <a:t>The countries economy will be benefited as Tourism would be promoted.</a:t>
            </a:r>
          </a:p>
          <a:p>
            <a:pPr marL="457200" indent="-457200">
              <a:buClr>
                <a:srgbClr val="EAB200"/>
              </a:buClr>
              <a:buFont typeface="Arial" panose="020B0604020202020204" pitchFamily="34" charset="0"/>
              <a:buChar char="•"/>
            </a:pPr>
            <a:r>
              <a:rPr lang="en-IN" dirty="0"/>
              <a:t>The remote places in India could create new job opportunities for the people.</a:t>
            </a:r>
          </a:p>
        </p:txBody>
      </p:sp>
    </p:spTree>
    <p:extLst>
      <p:ext uri="{BB962C8B-B14F-4D97-AF65-F5344CB8AC3E}">
        <p14:creationId xmlns:p14="http://schemas.microsoft.com/office/powerpoint/2010/main" val="2367551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579068-39E3-4FDF-9381-9D53E813103F}"/>
              </a:ext>
            </a:extLst>
          </p:cNvPr>
          <p:cNvSpPr/>
          <p:nvPr/>
        </p:nvSpPr>
        <p:spPr>
          <a:xfrm>
            <a:off x="6285390" y="3363462"/>
            <a:ext cx="537538" cy="161625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F2F2F2"/>
              </a:solidFill>
            </a:endParaRPr>
          </a:p>
        </p:txBody>
      </p:sp>
      <p:pic>
        <p:nvPicPr>
          <p:cNvPr id="18" name="Picture Placeholder 16">
            <a:extLst>
              <a:ext uri="{FF2B5EF4-FFF2-40B4-BE49-F238E27FC236}">
                <a16:creationId xmlns:a16="http://schemas.microsoft.com/office/drawing/2014/main" id="{BA026684-ED32-4C82-8EFB-03E9E047EA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1671938" y="810324"/>
            <a:ext cx="4428523" cy="5106276"/>
          </a:xfrm>
        </p:spPr>
      </p:pic>
      <p:sp>
        <p:nvSpPr>
          <p:cNvPr id="19" name="Hexagon 18">
            <a:extLst>
              <a:ext uri="{FF2B5EF4-FFF2-40B4-BE49-F238E27FC236}">
                <a16:creationId xmlns:a16="http://schemas.microsoft.com/office/drawing/2014/main" id="{7CE8B54A-D8B2-498F-ACFB-31AC2DEB8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 descr="Company initials and name in grouped text">
            <a:extLst>
              <a:ext uri="{FF2B5EF4-FFF2-40B4-BE49-F238E27FC236}">
                <a16:creationId xmlns:a16="http://schemas.microsoft.com/office/drawing/2014/main" id="{82C4EAC6-3E04-4614-86BA-A23C851754D9}"/>
              </a:ext>
            </a:extLst>
          </p:cNvPr>
          <p:cNvGrpSpPr/>
          <p:nvPr/>
        </p:nvGrpSpPr>
        <p:grpSpPr>
          <a:xfrm>
            <a:off x="3151287" y="2855631"/>
            <a:ext cx="1469826" cy="1106530"/>
            <a:chOff x="3151287" y="2902286"/>
            <a:chExt cx="1469826" cy="110653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0626FA-81E3-4C45-BF2D-D52CF6D96238}"/>
                </a:ext>
              </a:extLst>
            </p:cNvPr>
            <p:cNvSpPr txBox="1"/>
            <p:nvPr/>
          </p:nvSpPr>
          <p:spPr>
            <a:xfrm>
              <a:off x="3238428" y="2902286"/>
              <a:ext cx="133882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TD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E86452-6AEA-4380-9682-AB26317ADB62}"/>
                </a:ext>
              </a:extLst>
            </p:cNvPr>
            <p:cNvSpPr txBox="1"/>
            <p:nvPr/>
          </p:nvSpPr>
          <p:spPr>
            <a:xfrm>
              <a:off x="3151287" y="3701039"/>
              <a:ext cx="1469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Travel Destination</a:t>
              </a:r>
            </a:p>
          </p:txBody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8B6C5EAB-81FF-4827-A160-22F4363C61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6611344-9447-438E-873C-299AF4110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394499" y="3487100"/>
            <a:ext cx="3445782" cy="288000"/>
          </a:xfrm>
        </p:spPr>
        <p:txBody>
          <a:bodyPr/>
          <a:lstStyle/>
          <a:p>
            <a:r>
              <a:rPr lang="en-US" sz="2800" dirty="0"/>
              <a:t>1. Google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A3FB895-3D21-4707-8EDE-3F825906DE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94499" y="3871294"/>
            <a:ext cx="3445782" cy="288000"/>
          </a:xfrm>
        </p:spPr>
        <p:txBody>
          <a:bodyPr/>
          <a:lstStyle/>
          <a:p>
            <a:r>
              <a:rPr lang="en-US" sz="2800" dirty="0"/>
              <a:t>2. Social Media </a:t>
            </a:r>
          </a:p>
        </p:txBody>
      </p:sp>
    </p:spTree>
    <p:extLst>
      <p:ext uri="{BB962C8B-B14F-4D97-AF65-F5344CB8AC3E}">
        <p14:creationId xmlns:p14="http://schemas.microsoft.com/office/powerpoint/2010/main" val="2260955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579068-39E3-4FDF-9381-9D53E813103F}"/>
              </a:ext>
            </a:extLst>
          </p:cNvPr>
          <p:cNvSpPr/>
          <p:nvPr/>
        </p:nvSpPr>
        <p:spPr>
          <a:xfrm>
            <a:off x="6285390" y="3363462"/>
            <a:ext cx="537538" cy="161625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rgbClr val="F2F2F2"/>
              </a:solidFill>
            </a:endParaRPr>
          </a:p>
        </p:txBody>
      </p:sp>
      <p:pic>
        <p:nvPicPr>
          <p:cNvPr id="18" name="Picture Placeholder 16">
            <a:extLst>
              <a:ext uri="{FF2B5EF4-FFF2-40B4-BE49-F238E27FC236}">
                <a16:creationId xmlns:a16="http://schemas.microsoft.com/office/drawing/2014/main" id="{BA026684-ED32-4C82-8EFB-03E9E047EA3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1693580" y="783935"/>
            <a:ext cx="4428523" cy="5159053"/>
          </a:xfrm>
        </p:spPr>
      </p:pic>
      <p:sp>
        <p:nvSpPr>
          <p:cNvPr id="19" name="Hexagon 18">
            <a:extLst>
              <a:ext uri="{FF2B5EF4-FFF2-40B4-BE49-F238E27FC236}">
                <a16:creationId xmlns:a16="http://schemas.microsoft.com/office/drawing/2014/main" id="{7CE8B54A-D8B2-498F-ACFB-31AC2DEB8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 descr="Company initials and name in grouped text">
            <a:extLst>
              <a:ext uri="{FF2B5EF4-FFF2-40B4-BE49-F238E27FC236}">
                <a16:creationId xmlns:a16="http://schemas.microsoft.com/office/drawing/2014/main" id="{82C4EAC6-3E04-4614-86BA-A23C851754D9}"/>
              </a:ext>
            </a:extLst>
          </p:cNvPr>
          <p:cNvGrpSpPr/>
          <p:nvPr/>
        </p:nvGrpSpPr>
        <p:grpSpPr>
          <a:xfrm>
            <a:off x="3151287" y="2855631"/>
            <a:ext cx="1469826" cy="1106530"/>
            <a:chOff x="3151287" y="2902286"/>
            <a:chExt cx="1469826" cy="110653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0626FA-81E3-4C45-BF2D-D52CF6D96238}"/>
                </a:ext>
              </a:extLst>
            </p:cNvPr>
            <p:cNvSpPr txBox="1"/>
            <p:nvPr/>
          </p:nvSpPr>
          <p:spPr>
            <a:xfrm>
              <a:off x="3238428" y="2902286"/>
              <a:ext cx="133882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TD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E86452-6AEA-4380-9682-AB26317ADB62}"/>
                </a:ext>
              </a:extLst>
            </p:cNvPr>
            <p:cNvSpPr txBox="1"/>
            <p:nvPr/>
          </p:nvSpPr>
          <p:spPr>
            <a:xfrm>
              <a:off x="3151287" y="3701039"/>
              <a:ext cx="1469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Travel Destination</a:t>
              </a:r>
            </a:p>
          </p:txBody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8B6C5EAB-81FF-4827-A160-22F4363C61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A3FB895-3D21-4707-8EDE-3F825906DE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94499" y="3871294"/>
            <a:ext cx="3445782" cy="288000"/>
          </a:xfrm>
        </p:spPr>
        <p:txBody>
          <a:bodyPr/>
          <a:lstStyle/>
          <a:p>
            <a:r>
              <a:rPr lang="en-US" sz="2800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FE6BAD-E6FA-4DA5-805A-071F1FE70ADC}"/>
              </a:ext>
            </a:extLst>
          </p:cNvPr>
          <p:cNvSpPr txBox="1"/>
          <p:nvPr/>
        </p:nvSpPr>
        <p:spPr>
          <a:xfrm>
            <a:off x="6427275" y="3491861"/>
            <a:ext cx="6112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Feel Free To Ask Questions!</a:t>
            </a:r>
          </a:p>
        </p:txBody>
      </p:sp>
    </p:spTree>
    <p:extLst>
      <p:ext uri="{BB962C8B-B14F-4D97-AF65-F5344CB8AC3E}">
        <p14:creationId xmlns:p14="http://schemas.microsoft.com/office/powerpoint/2010/main" val="1313815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9027928_Hexagon presentation dark_AAS_v4" id="{00715B48-F6B0-4FD0-BA2D-34714F23D55A}" vid="{445656DE-313E-4A78-B834-A775A8573B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9C3589D-EF2D-4AF3-8B55-088F4B14D6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40343A-75DB-4E03-95EA-4A75BA0D7FF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B759597-1FA4-4F46-9BA8-01240C5602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dark</Template>
  <TotalTime>109</TotalTime>
  <Words>363</Words>
  <Application>Microsoft Office PowerPoint</Application>
  <PresentationFormat>Widescreen</PresentationFormat>
  <Paragraphs>68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Gill Sans SemiBold</vt:lpstr>
      <vt:lpstr>Times New Roman</vt:lpstr>
      <vt:lpstr>Office Theme</vt:lpstr>
      <vt:lpstr>Travel Destination Website</vt:lpstr>
      <vt:lpstr>Introduction</vt:lpstr>
      <vt:lpstr>PowerPoint Presentation</vt:lpstr>
      <vt:lpstr>Our Promise</vt:lpstr>
      <vt:lpstr>Scope </vt:lpstr>
      <vt:lpstr>Technologies Used</vt:lpstr>
      <vt:lpstr>Social Impact</vt:lpstr>
      <vt:lpstr>Reference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Destination Website</dc:title>
  <dc:creator>Keegan Vaz</dc:creator>
  <cp:lastModifiedBy>Keegan Vaz</cp:lastModifiedBy>
  <cp:revision>12</cp:revision>
  <dcterms:created xsi:type="dcterms:W3CDTF">2020-08-12T13:44:29Z</dcterms:created>
  <dcterms:modified xsi:type="dcterms:W3CDTF">2020-08-13T09:01:36Z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